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7" r:id="rId3"/>
  </p:sldMasterIdLst>
  <p:sldIdLst>
    <p:sldId id="1460" r:id="rId4"/>
    <p:sldId id="1518" r:id="rId5"/>
    <p:sldId id="1538" r:id="rId6"/>
    <p:sldId id="1539" r:id="rId7"/>
    <p:sldId id="1540" r:id="rId8"/>
    <p:sldId id="1544" r:id="rId9"/>
    <p:sldId id="1547" r:id="rId10"/>
    <p:sldId id="1542" r:id="rId11"/>
    <p:sldId id="1548" r:id="rId12"/>
    <p:sldId id="1549" r:id="rId13"/>
    <p:sldId id="1550" r:id="rId14"/>
    <p:sldId id="1543" r:id="rId15"/>
    <p:sldId id="1545" r:id="rId16"/>
    <p:sldId id="1546" r:id="rId17"/>
    <p:sldId id="1566" r:id="rId18"/>
    <p:sldId id="1573" r:id="rId19"/>
    <p:sldId id="1574" r:id="rId20"/>
    <p:sldId id="145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2594A-07BD-4A96-B3F0-AEFA52E8C4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23F0F-5D69-4688-A4D8-807D2F256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C2691-9283-4749-B5D2-D75BEEEEB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3330E-BC3B-466C-AC45-A5BC8FB0C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C9600-4B59-4BCC-8F1A-7D3DFD031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84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FFDEF-F38D-4F77-98D0-78A467D50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83E33-5CE7-4AD1-AC43-5687AA1B39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C5473-EE87-4B30-949A-8563533C2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298AF-3BC4-48FF-8DCB-0A79F6F3A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DBA59-91AA-4F83-B4A3-7123B7F0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08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64A6D0-5245-4FB0-BBC0-FA0374EE7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F53C24-E193-4EA8-9939-D1AAB8216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9D84C2-4653-4D04-94F6-04A58685C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0E732-7B24-467F-88A9-EAD02146E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39B9D-5A87-424C-A496-8E6C6EBB0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37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A4939-BD33-4043-9976-5AFD4A45157C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261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15185-5A2C-4739-A265-CA97BD1293B4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7288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15185-5A2C-4739-A265-CA97BD1293B4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4008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15185-5A2C-4739-A265-CA97BD1293B4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57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6DF89-C7A5-4B5A-B2BF-C6C6B376400B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074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978F1-D223-4B40-8618-42892D28A2FF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052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485E3-929E-4282-B2F8-E7649947E3F6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5253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6483A-FD93-474D-AEE2-297CCE670CB7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916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99A58-F5E9-4DC3-897B-21305C52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FA1A5-D626-4DF2-A813-AA11A7B48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162D0-EF29-46D0-9B40-FB83E0D65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D92C6-127D-4598-8BA8-BB0B8E8E2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80E1F-CA7A-4111-ACA0-3C134A2F8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069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4DAC8-77D6-4C57-9137-18B92C20658D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3139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2CA1E-33F6-4FF0-A678-112EC7ACDBB1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388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9D148-37F1-4ADC-A456-F9B0F06EC125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6278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Opt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0715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436709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436710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59876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B811D-33B7-49C2-8341-68C62C2E5A16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236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F0E80-9806-4EE1-A278-26B8DBA857F8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3671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52400"/>
            <a:ext cx="11040533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48217" y="1143000"/>
            <a:ext cx="5444067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484" y="1143000"/>
            <a:ext cx="5444067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9EDD70CF-0016-4814-B9EA-199B604CD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2A0872A6-FCE4-442D-974F-9A0EF4954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A7EB2A-6236-4A15-9E28-8DA517D22E33}" type="slidenum"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95068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52400"/>
            <a:ext cx="11040533" cy="533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48217" y="1143000"/>
            <a:ext cx="5444067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5484" y="1143000"/>
            <a:ext cx="5444067" cy="251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5484" y="3810000"/>
            <a:ext cx="5444067" cy="251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3D181E6C-6CD9-453F-9DFC-071F945A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8EC058AC-8AA5-4208-8257-0025469E5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323DAB-C2B0-4648-82BD-93DD305D8B00}" type="slidenum"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91870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79028-6502-4B1C-BDD0-A7BB6AB4196B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2200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1CFEA1-ECDA-4769-AC37-7DFB20B42EF4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896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2C204-1191-4AA3-8EEF-89B850B71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20DC-2D13-4AD9-BD68-25E1B6010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68F16-E0A3-4A99-ABF0-1A23CF6EA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3926F-08A7-4F83-9EC1-5247927F4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10E07-5B02-44C7-94A6-A932D8EB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039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194B6-0AAE-4089-99B9-8B61F8653918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1642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8F7EF-8A81-443D-8AAC-EAEE4EE1F5D7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5553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A6250-6685-4858-9362-8CF152CBF649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5062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66B5B-D897-412B-94FE-4C1ED9716547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59336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607A6-A9C3-4C25-9013-033B45BCE1E8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8872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Opt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42436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436709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436710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59876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562EA-E91C-468C-976B-F45AE8EBAC97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37757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63F86-C035-4740-84DB-2A7628B140A9}" type="datetime1">
              <a:rPr lang="en-US" smtClean="0"/>
              <a:t>6/4/2025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764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344C-236D-4B74-A8E7-0FAB0D12F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17595-777A-473F-80BC-D65093E4CA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8ECDD-3A67-4409-AED8-C8B6577E4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8D0B0-EB77-4EDA-A6E0-29431ED65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D432CC-3EDB-41F8-AEB1-46FDFB842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F343A8-C5EC-4FC9-8664-C6FE14953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08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547E-7002-45BF-9FCC-C8A472FF6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7DD4B-3D0D-4D01-A82F-03383C957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FB0C82-B5EF-4ABD-9788-A94B703968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368B4-31A1-4746-993F-46D547FB6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1018B9-D540-4D62-806F-4B99A5E7E7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FA8400-8118-4B27-8FB8-2BAE9831B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3FA69A-CF88-4653-88CF-B1A3EF56D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A7492C-837E-4B38-B501-04FC70546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80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8A77F-F96A-46DB-BA58-4529CA2C5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766AEA-ABEB-483F-B3CE-64033B21E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2CC2C-156E-495F-8D33-118BAF0C3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B3847-69AB-4EBB-8FBA-5B010E497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64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2EB65C-25B6-45C1-AD3B-5A8BC372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99464-3F7D-4808-A66C-88D075903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297E9-7F41-419D-BD6D-226CF32E1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07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8F39D-1BCE-4041-AEAE-BCB7D5486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F62E7-9EB1-4A5D-8092-DAFC56F3E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D5F454-D5FF-47EC-A684-3C38258F3F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DA850A-2CD0-4F2D-B853-C2AAA3393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26DEBB-02D9-4F8C-A603-9AAE6BC8E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38E6D-DF07-4CA6-B2B5-251E9756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59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8940E-FCAD-4C1A-9B3A-D44BC056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28EE90-327A-419B-A1A8-CFBE03355E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C016A-781E-40C5-B246-B5F9B031E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AF2DA1-1894-4CBD-A42D-8395304A8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42C25D-4BF8-4A8A-B623-E502D7EE4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8A435-F996-47B4-B7D4-9AA105EF0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079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68BB8-8114-4811-97F9-2D8C215AD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694DE-DDC2-49EC-BCF6-21AC5EFBB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F040A-F1CC-43B8-8A75-76BDFE6669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04EC4-2BBC-4EA0-97B3-25D6BB54621D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BC595-F2C8-4A6B-8B43-0CC8292367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C14D7-46A1-4020-826E-C31085CAB4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C4923-B5D5-4A9A-9C15-B90D6D913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02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08816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57838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737600" y="628982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rgbClr val="4EA685"/>
                </a:solidFill>
              </a:defRPr>
            </a:lvl1pPr>
          </a:lstStyle>
          <a:p>
            <a:fld id="{126616B2-1C60-4F04-B486-34BCE60172D9}" type="datetime1">
              <a:rPr lang="en-US" smtClean="0"/>
              <a:t>6/4/2025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6628C8-912C-4DC4-903E-65496621DDA9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79109" y="5282934"/>
            <a:ext cx="860981" cy="130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18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b="1" kern="1200" baseline="0">
          <a:solidFill>
            <a:srgbClr val="00583D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08816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57838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737600" y="628982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rgbClr val="4EA685"/>
                </a:solidFill>
              </a:defRPr>
            </a:lvl1pPr>
          </a:lstStyle>
          <a:p>
            <a:fld id="{9ABCFA3D-5200-457E-853B-13A6E7A5ED5C}" type="datetime1">
              <a:rPr lang="en-US" smtClean="0"/>
              <a:t>6/4/2025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6628C8-912C-4DC4-903E-65496621DDA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79109" y="5282934"/>
            <a:ext cx="860981" cy="1301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775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b="1" kern="1200" baseline="0">
          <a:solidFill>
            <a:srgbClr val="00583D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sea2025python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Relationship Id="rId4" Type="http://schemas.openxmlformats.org/officeDocument/2006/relationships/hyperlink" Target="https://slidemodel.com/elevator-pitch-presentations-guide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D19670-41C8-408C-BFBE-52852F99A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85263"/>
            <a:ext cx="3755558" cy="242146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54DB0B-084B-4A6A-B1C2-A1C5A2409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16" y="3257963"/>
            <a:ext cx="12192000" cy="1143000"/>
          </a:xfrm>
        </p:spPr>
        <p:txBody>
          <a:bodyPr>
            <a:normAutofit fontScale="90000"/>
          </a:bodyPr>
          <a:lstStyle/>
          <a:p>
            <a:r>
              <a:rPr lang="en-US" sz="3000" dirty="0"/>
              <a:t>Pradeeban Kathiravelu, Ph.D.</a:t>
            </a:r>
            <a:br>
              <a:rPr lang="en-US" sz="3000" dirty="0"/>
            </a:br>
            <a:r>
              <a:rPr lang="en-US" sz="2600" dirty="0">
                <a:solidFill>
                  <a:schemeClr val="tx1"/>
                </a:solidFill>
              </a:rPr>
              <a:t>Assistant Professor of Computer Science,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Department of Computer Science and Engineering,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University of Alaska Anchorage.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June 4</a:t>
            </a:r>
            <a:r>
              <a:rPr lang="en-US" sz="2600" baseline="30000" dirty="0">
                <a:solidFill>
                  <a:schemeClr val="tx1"/>
                </a:solidFill>
              </a:rPr>
              <a:t>th</a:t>
            </a:r>
            <a:r>
              <a:rPr lang="en-US" sz="2600" dirty="0">
                <a:solidFill>
                  <a:schemeClr val="tx1"/>
                </a:solidFill>
              </a:rPr>
              <a:t>, 2025.</a:t>
            </a:r>
            <a:br>
              <a:rPr lang="en-US" sz="2600" dirty="0">
                <a:solidFill>
                  <a:schemeClr val="tx1"/>
                </a:solidFill>
              </a:rPr>
            </a:br>
            <a:endParaRPr lang="en-US" sz="2600" i="1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5A8C688-EA75-438C-97E5-89A90C1FAC0D}"/>
              </a:ext>
            </a:extLst>
          </p:cNvPr>
          <p:cNvSpPr txBox="1">
            <a:spLocks/>
          </p:cNvSpPr>
          <p:nvPr/>
        </p:nvSpPr>
        <p:spPr>
          <a:xfrm>
            <a:off x="0" y="1032280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 baseline="0">
                <a:solidFill>
                  <a:srgbClr val="00583D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00583D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583D"/>
                </a:solidFill>
                <a:effectLst/>
                <a:uLnTx/>
                <a:uFillTx/>
                <a:latin typeface="Calibri" panose="020F0502020204030204"/>
                <a:ea typeface="+mj-ea"/>
                <a:cs typeface="+mj-cs"/>
              </a:rPr>
              <a:t>Text-Based Coding: Python</a:t>
            </a:r>
            <a:endParaRPr kumimoji="0" lang="en-US" sz="4400" b="1" i="1" u="none" strike="noStrike" kern="1200" cap="none" spc="0" normalizeH="0" baseline="0" noProof="0" dirty="0">
              <a:ln>
                <a:noFill/>
              </a:ln>
              <a:solidFill>
                <a:srgbClr val="00583D"/>
              </a:solidFill>
              <a:effectLst/>
              <a:uLnTx/>
              <a:uFillTx/>
              <a:latin typeface="Calibri" panose="020F0502020204030204"/>
              <a:ea typeface="+mj-ea"/>
              <a:cs typeface="+mj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468378-9C33-4B5A-AFD9-FBFEF7B0689A}"/>
              </a:ext>
            </a:extLst>
          </p:cNvPr>
          <p:cNvSpPr/>
          <p:nvPr/>
        </p:nvSpPr>
        <p:spPr>
          <a:xfrm>
            <a:off x="4925098" y="5641054"/>
            <a:ext cx="69278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hlinkClick r:id="rId3"/>
              </a:rPr>
              <a:t>https://tinyurl.com/sea2025python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5059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873752" y="2025001"/>
            <a:ext cx="682142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</a:p>
          <a:p>
            <a:pPr algn="ctr"/>
            <a:r>
              <a:rPr lang="en-US" sz="4900" b="1" dirty="0">
                <a:solidFill>
                  <a:srgbClr val="FF0000"/>
                </a:solidFill>
              </a:rPr>
              <a:t>Null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15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873752" y="2025001"/>
            <a:ext cx="682142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</a:p>
          <a:p>
            <a:pPr algn="ctr"/>
            <a:r>
              <a:rPr lang="en-US" sz="4900" b="1" dirty="0">
                <a:solidFill>
                  <a:srgbClr val="FF0000"/>
                </a:solidFill>
              </a:rPr>
              <a:t>null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308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639388" y="2025001"/>
            <a:ext cx="705578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  <a:br>
              <a:rPr lang="en-US" sz="4900" b="1" dirty="0"/>
            </a:br>
            <a:r>
              <a:rPr lang="en-US" sz="4900" b="1" dirty="0">
                <a:solidFill>
                  <a:srgbClr val="FF0000"/>
                </a:solidFill>
              </a:rPr>
              <a:t>93.340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717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639388" y="2025001"/>
            <a:ext cx="705578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  <a:br>
              <a:rPr lang="en-US" sz="4900" b="1" dirty="0"/>
            </a:br>
            <a:r>
              <a:rPr lang="en-US" sz="4900" b="1" dirty="0">
                <a:solidFill>
                  <a:srgbClr val="FF0000"/>
                </a:solidFill>
              </a:rPr>
              <a:t>99508-9999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74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639388" y="2025001"/>
            <a:ext cx="705578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  <a:br>
              <a:rPr lang="en-US" sz="4900" b="1" dirty="0"/>
            </a:br>
            <a:r>
              <a:rPr lang="en-US" sz="4900" b="1" dirty="0">
                <a:solidFill>
                  <a:srgbClr val="FF0000"/>
                </a:solidFill>
              </a:rPr>
              <a:t>Wednesday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833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639388" y="2025001"/>
            <a:ext cx="705578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  <a:br>
              <a:rPr lang="en-US" sz="4900" b="1" dirty="0"/>
            </a:br>
            <a:r>
              <a:rPr lang="en-US" sz="4900" b="1" dirty="0">
                <a:solidFill>
                  <a:srgbClr val="FF0000"/>
                </a:solidFill>
              </a:rPr>
              <a:t>99508 OR state = ‘AK’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054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8F04-D0F7-4BF2-985F-16240CE73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97E87-E0A0-455F-8054-92070F79D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28654"/>
            <a:ext cx="8212328" cy="4525963"/>
          </a:xfrm>
        </p:spPr>
        <p:txBody>
          <a:bodyPr/>
          <a:lstStyle/>
          <a:p>
            <a:r>
              <a:rPr lang="en-US" dirty="0"/>
              <a:t>Imagine a small café that authorizes below queries from their website:</a:t>
            </a:r>
          </a:p>
          <a:p>
            <a:r>
              <a:rPr lang="en-US" dirty="0"/>
              <a:t>Full menu: Food item and its price</a:t>
            </a:r>
          </a:p>
          <a:p>
            <a:r>
              <a:rPr lang="en-US" dirty="0"/>
              <a:t>Total bill excluding tips for the day so far: </a:t>
            </a:r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C790F07-FA68-46CD-A352-9B089E352958}"/>
              </a:ext>
            </a:extLst>
          </p:cNvPr>
          <p:cNvGraphicFramePr>
            <a:graphicFrameLocks noGrp="1"/>
          </p:cNvGraphicFramePr>
          <p:nvPr/>
        </p:nvGraphicFramePr>
        <p:xfrm>
          <a:off x="84328" y="3759305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87979538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4899095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145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Chicken Curry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41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Beef burger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895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Fried Chicken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047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Vegan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194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Vegetarian </a:t>
                      </a:r>
                      <a:r>
                        <a:rPr lang="en-US" dirty="0" err="1">
                          <a:highlight>
                            <a:srgbClr val="FFFF00"/>
                          </a:highlight>
                        </a:rPr>
                        <a:t>Dosa</a:t>
                      </a:r>
                      <a:endParaRPr lang="en-US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1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Turkey Sandwich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851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Total Bill today so far (excl. Tips)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3223607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945EB3E9-60A4-49AC-9E9E-0D555E4E13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05" t="8533" r="32877" b="10933"/>
          <a:stretch/>
        </p:blipFill>
        <p:spPr>
          <a:xfrm>
            <a:off x="10582656" y="4794120"/>
            <a:ext cx="1072896" cy="165506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5576861-44A8-4533-8772-28173A849E4E}"/>
              </a:ext>
            </a:extLst>
          </p:cNvPr>
          <p:cNvSpPr/>
          <p:nvPr/>
        </p:nvSpPr>
        <p:spPr>
          <a:xfrm>
            <a:off x="8341567" y="2148488"/>
            <a:ext cx="385043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did the popular Vegetarian Influencer Pedro eat today in this restaurant?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863713-EEE2-4D6F-827F-8BDB888F247B}"/>
              </a:ext>
            </a:extLst>
          </p:cNvPr>
          <p:cNvSpPr/>
          <p:nvPr/>
        </p:nvSpPr>
        <p:spPr>
          <a:xfrm>
            <a:off x="6011672" y="6697511"/>
            <a:ext cx="6096000" cy="1538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Image </a:t>
            </a:r>
            <a:r>
              <a:rPr kumimoji="0" lang="en-US" sz="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src</a:t>
            </a: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https://www.dreamstime.com/stock-illustration-brazilian-man-straw-hat-traditional-festa-junina-party-costume-wearing-red-neck-tie-cartoon-vector-illustration-image88255807</a:t>
            </a:r>
          </a:p>
        </p:txBody>
      </p:sp>
    </p:spTree>
    <p:extLst>
      <p:ext uri="{BB962C8B-B14F-4D97-AF65-F5344CB8AC3E}">
        <p14:creationId xmlns:p14="http://schemas.microsoft.com/office/powerpoint/2010/main" val="42594842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8F04-D0F7-4BF2-985F-16240CE73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97E87-E0A0-455F-8054-92070F79D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28654"/>
            <a:ext cx="8212328" cy="4525963"/>
          </a:xfrm>
        </p:spPr>
        <p:txBody>
          <a:bodyPr/>
          <a:lstStyle/>
          <a:p>
            <a:r>
              <a:rPr lang="en-US" dirty="0"/>
              <a:t>Imagine a small café that authorizes below queries from their website:</a:t>
            </a:r>
          </a:p>
          <a:p>
            <a:r>
              <a:rPr lang="en-US" dirty="0"/>
              <a:t>Full menu: Food item and its price</a:t>
            </a:r>
          </a:p>
          <a:p>
            <a:r>
              <a:rPr lang="en-US" dirty="0"/>
              <a:t>Total bill excluding tips for the day so far: </a:t>
            </a:r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C790F07-FA68-46CD-A352-9B089E352958}"/>
              </a:ext>
            </a:extLst>
          </p:cNvPr>
          <p:cNvGraphicFramePr>
            <a:graphicFrameLocks noGrp="1"/>
          </p:cNvGraphicFramePr>
          <p:nvPr/>
        </p:nvGraphicFramePr>
        <p:xfrm>
          <a:off x="84328" y="3759305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87979538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4899095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145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Chicken Curry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41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Beef burger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895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Fried Chicken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3047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Vegan Pizza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194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Vegetarian </a:t>
                      </a:r>
                      <a:r>
                        <a:rPr lang="en-US" dirty="0" err="1">
                          <a:highlight>
                            <a:srgbClr val="FFFF00"/>
                          </a:highlight>
                        </a:rPr>
                        <a:t>Dosa</a:t>
                      </a:r>
                      <a:endParaRPr lang="en-US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31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Turkey Sandwich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851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Total Bill today so far (excl. Tips)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3223607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945EB3E9-60A4-49AC-9E9E-0D555E4E13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05" t="8533" r="32877" b="10933"/>
          <a:stretch/>
        </p:blipFill>
        <p:spPr>
          <a:xfrm>
            <a:off x="10582656" y="4794120"/>
            <a:ext cx="1072896" cy="165506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63789A5-5C7C-4958-8060-5D382EDA245E}"/>
              </a:ext>
            </a:extLst>
          </p:cNvPr>
          <p:cNvSpPr/>
          <p:nvPr/>
        </p:nvSpPr>
        <p:spPr>
          <a:xfrm>
            <a:off x="8341567" y="2148488"/>
            <a:ext cx="385043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did the popular Vegetarian Influencer Pedro eat today in this restaurant?</a:t>
            </a:r>
          </a:p>
        </p:txBody>
      </p:sp>
    </p:spTree>
    <p:extLst>
      <p:ext uri="{BB962C8B-B14F-4D97-AF65-F5344CB8AC3E}">
        <p14:creationId xmlns:p14="http://schemas.microsoft.com/office/powerpoint/2010/main" val="319110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0B95E-510B-4F86-8142-476C60D32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95099-E635-43E5-9B19-EDF98A5A1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Questions?</a:t>
            </a:r>
          </a:p>
          <a:p>
            <a:r>
              <a:rPr lang="en-US" sz="4800" dirty="0"/>
              <a:t>pkathiravelu@alaska.edu</a:t>
            </a:r>
          </a:p>
          <a:p>
            <a:endParaRPr lang="en-US" sz="4800" dirty="0"/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52518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0EFFE4-781B-4100-9347-0EFE5D26B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9088" y="0"/>
            <a:ext cx="5772912" cy="68637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50DA1E-CA3D-497E-B81D-8322EEBF9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Elevator Pitch… for Peer Learning Activity.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52328-BF00-48C1-9E90-90FD5D34ED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2174"/>
            <a:ext cx="6096000" cy="332613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95C2CA-FC7C-40E6-A779-C0C6F7C8CA4F}"/>
              </a:ext>
            </a:extLst>
          </p:cNvPr>
          <p:cNvSpPr/>
          <p:nvPr/>
        </p:nvSpPr>
        <p:spPr>
          <a:xfrm>
            <a:off x="136978" y="4718304"/>
            <a:ext cx="5822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https://slidemodel.com/elevator-pitch-presentations-guide/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6E667AE-1A36-466B-ADA6-EF07BA7EC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5087636"/>
            <a:ext cx="5822043" cy="177608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Discuss with your teams the project idea.</a:t>
            </a:r>
          </a:p>
          <a:p>
            <a:r>
              <a:rPr lang="en-US" dirty="0"/>
              <a:t>Come up with brief summaries that you can present in 30 seconds – 3 minutes!</a:t>
            </a:r>
          </a:p>
        </p:txBody>
      </p:sp>
    </p:spTree>
    <p:extLst>
      <p:ext uri="{BB962C8B-B14F-4D97-AF65-F5344CB8AC3E}">
        <p14:creationId xmlns:p14="http://schemas.microsoft.com/office/powerpoint/2010/main" val="2628504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FF14EF-2CB3-4EF7-8427-01FCBF073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8592" y="5021577"/>
            <a:ext cx="951738" cy="14276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EC3FEF-41B8-43AF-B24E-151EDDB0EC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36" r="4721"/>
          <a:stretch/>
        </p:blipFill>
        <p:spPr>
          <a:xfrm>
            <a:off x="10367010" y="5021576"/>
            <a:ext cx="951738" cy="140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202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639388" y="2025001"/>
            <a:ext cx="5592747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: https://www.vecteezy.com/vector-art/17384974-two-teenagers-giving-five-to-each-other-arab-indian-guy-vector-isolated-illustration</a:t>
            </a:r>
          </a:p>
        </p:txBody>
      </p:sp>
    </p:spTree>
    <p:extLst>
      <p:ext uri="{BB962C8B-B14F-4D97-AF65-F5344CB8AC3E}">
        <p14:creationId xmlns:p14="http://schemas.microsoft.com/office/powerpoint/2010/main" val="1657423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639388" y="2025001"/>
            <a:ext cx="705578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  <a:r>
              <a:rPr lang="en-US" sz="4900" b="1" dirty="0">
                <a:solidFill>
                  <a:schemeClr val="accent1">
                    <a:lumMod val="75000"/>
                  </a:schemeClr>
                </a:solidFill>
              </a:rPr>
              <a:t>99508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: https://www.vecteezy.com/vector-art/17384974-two-teenagers-giving-five-to-each-other-arab-indian-guy-vector-isolated-illustration</a:t>
            </a:r>
          </a:p>
        </p:txBody>
      </p:sp>
    </p:spTree>
    <p:extLst>
      <p:ext uri="{BB962C8B-B14F-4D97-AF65-F5344CB8AC3E}">
        <p14:creationId xmlns:p14="http://schemas.microsoft.com/office/powerpoint/2010/main" val="1555162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639388" y="2025001"/>
            <a:ext cx="7055788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  <a:br>
              <a:rPr lang="en-US" sz="4900" b="1" dirty="0"/>
            </a:br>
            <a:r>
              <a:rPr lang="en-US" sz="4900" b="1" dirty="0">
                <a:solidFill>
                  <a:srgbClr val="FF0000"/>
                </a:solidFill>
              </a:rPr>
              <a:t>2343232323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81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873752" y="2025001"/>
            <a:ext cx="682142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</a:p>
          <a:p>
            <a:pPr algn="ctr"/>
            <a:r>
              <a:rPr lang="en-US" sz="4900" b="1" dirty="0">
                <a:solidFill>
                  <a:srgbClr val="FF0000"/>
                </a:solidFill>
              </a:rPr>
              <a:t>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090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873752" y="2025001"/>
            <a:ext cx="682142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</a:p>
          <a:p>
            <a:pPr algn="ctr"/>
            <a:r>
              <a:rPr lang="en-US" sz="4900" b="1" dirty="0">
                <a:solidFill>
                  <a:srgbClr val="FF0000"/>
                </a:solidFill>
              </a:rPr>
              <a:t>-1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644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CC75-D00D-470A-8B27-BB46A53E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sample enterprise application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12378E8B-03D6-43C3-BE3C-E1A16ED3A2BC}"/>
              </a:ext>
            </a:extLst>
          </p:cNvPr>
          <p:cNvSpPr/>
          <p:nvPr/>
        </p:nvSpPr>
        <p:spPr>
          <a:xfrm>
            <a:off x="7470648" y="4992624"/>
            <a:ext cx="1645920" cy="1191177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A0CAF7-831B-4749-97DA-3519EE0393BC}"/>
              </a:ext>
            </a:extLst>
          </p:cNvPr>
          <p:cNvSpPr/>
          <p:nvPr/>
        </p:nvSpPr>
        <p:spPr>
          <a:xfrm>
            <a:off x="4187952" y="4992624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501DB1-E5AC-483D-BC34-682A0FF16BBA}"/>
              </a:ext>
            </a:extLst>
          </p:cNvPr>
          <p:cNvSpPr/>
          <p:nvPr/>
        </p:nvSpPr>
        <p:spPr>
          <a:xfrm>
            <a:off x="4187952" y="3672840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Middleware</a:t>
            </a:r>
          </a:p>
          <a:p>
            <a:pPr algn="ctr"/>
            <a:r>
              <a:rPr lang="en-US" dirty="0"/>
              <a:t>(Enterprise Service Bus)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33612A-58F9-4C60-8DFF-6459475A4429}"/>
              </a:ext>
            </a:extLst>
          </p:cNvPr>
          <p:cNvSpPr/>
          <p:nvPr/>
        </p:nvSpPr>
        <p:spPr>
          <a:xfrm>
            <a:off x="4187952" y="2466423"/>
            <a:ext cx="3090672" cy="10698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Front-End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0A0ECE-D5BA-4435-9760-43D266EF3CB2}"/>
              </a:ext>
            </a:extLst>
          </p:cNvPr>
          <p:cNvSpPr/>
          <p:nvPr/>
        </p:nvSpPr>
        <p:spPr>
          <a:xfrm>
            <a:off x="4873752" y="2025001"/>
            <a:ext cx="682142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900" b="1" dirty="0"/>
              <a:t>Enter your Zip Code: </a:t>
            </a:r>
          </a:p>
          <a:p>
            <a:pPr algn="ctr"/>
            <a:r>
              <a:rPr lang="en-US" sz="4900" b="1" dirty="0" err="1">
                <a:solidFill>
                  <a:srgbClr val="FF0000"/>
                </a:solidFill>
              </a:rPr>
              <a:t>NaN</a:t>
            </a:r>
            <a:endParaRPr lang="en-US" sz="4900" b="1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34A770-3EFD-40AA-9592-69F4BAC19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905" y="1944117"/>
            <a:ext cx="741047" cy="90804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E91719-6103-40E9-B1B0-9B3E34A0A812}"/>
              </a:ext>
            </a:extLst>
          </p:cNvPr>
          <p:cNvSpPr/>
          <p:nvPr/>
        </p:nvSpPr>
        <p:spPr>
          <a:xfrm>
            <a:off x="1472185" y="6642556"/>
            <a:ext cx="682142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Image </a:t>
            </a:r>
            <a:r>
              <a:rPr lang="en-US" sz="800" dirty="0" err="1"/>
              <a:t>src</a:t>
            </a:r>
            <a:r>
              <a:rPr lang="en-US" sz="800" dirty="0"/>
              <a:t> https://www.shutterstock.com/image-photo/portrait-indian-bearded-man-wearing-shirt-2034355925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DE8634-A6BC-4C71-BC84-A9EED7A5B6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831"/>
          <a:stretch/>
        </p:blipFill>
        <p:spPr>
          <a:xfrm>
            <a:off x="9992599" y="853895"/>
            <a:ext cx="2154013" cy="142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51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mazingStories-powerpoint">
  <a:themeElements>
    <a:clrScheme name="UAA_Brand2">
      <a:dk1>
        <a:srgbClr val="000000"/>
      </a:dk1>
      <a:lt1>
        <a:srgbClr val="FFFFFF"/>
      </a:lt1>
      <a:dk2>
        <a:srgbClr val="00583D"/>
      </a:dk2>
      <a:lt2>
        <a:srgbClr val="CBC7C2"/>
      </a:lt2>
      <a:accent1>
        <a:srgbClr val="2B806C"/>
      </a:accent1>
      <a:accent2>
        <a:srgbClr val="4EA685"/>
      </a:accent2>
      <a:accent3>
        <a:srgbClr val="FFC425"/>
      </a:accent3>
      <a:accent4>
        <a:srgbClr val="FF8300"/>
      </a:accent4>
      <a:accent5>
        <a:srgbClr val="C64727"/>
      </a:accent5>
      <a:accent6>
        <a:srgbClr val="908E86"/>
      </a:accent6>
      <a:hlink>
        <a:srgbClr val="FF8300"/>
      </a:hlink>
      <a:folHlink>
        <a:srgbClr val="908E8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16-9 Branded-PowerPoint_Opt3" id="{34233874-BBE0-E84B-B4A0-53C5D8E1FA38}" vid="{93600258-689E-C245-AFC5-CA6411016A6E}"/>
    </a:ext>
  </a:extLst>
</a:theme>
</file>

<file path=ppt/theme/theme3.xml><?xml version="1.0" encoding="utf-8"?>
<a:theme xmlns:a="http://schemas.openxmlformats.org/drawingml/2006/main" name="1_AmazingStories-powerpoint">
  <a:themeElements>
    <a:clrScheme name="UAA_Brand2">
      <a:dk1>
        <a:srgbClr val="000000"/>
      </a:dk1>
      <a:lt1>
        <a:srgbClr val="FFFFFF"/>
      </a:lt1>
      <a:dk2>
        <a:srgbClr val="00583D"/>
      </a:dk2>
      <a:lt2>
        <a:srgbClr val="CBC7C2"/>
      </a:lt2>
      <a:accent1>
        <a:srgbClr val="2B806C"/>
      </a:accent1>
      <a:accent2>
        <a:srgbClr val="4EA685"/>
      </a:accent2>
      <a:accent3>
        <a:srgbClr val="FFC425"/>
      </a:accent3>
      <a:accent4>
        <a:srgbClr val="FF8300"/>
      </a:accent4>
      <a:accent5>
        <a:srgbClr val="C64727"/>
      </a:accent5>
      <a:accent6>
        <a:srgbClr val="908E86"/>
      </a:accent6>
      <a:hlink>
        <a:srgbClr val="FF8300"/>
      </a:hlink>
      <a:folHlink>
        <a:srgbClr val="908E8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16-9 Branded-PowerPoint_Opt3" id="{34233874-BBE0-E84B-B4A0-53C5D8E1FA38}" vid="{93600258-689E-C245-AFC5-CA6411016A6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680</Words>
  <Application>Microsoft Office PowerPoint</Application>
  <PresentationFormat>Widescreen</PresentationFormat>
  <Paragraphs>161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AmazingStories-powerpoint</vt:lpstr>
      <vt:lpstr>1_AmazingStories-powerpoint</vt:lpstr>
      <vt:lpstr>Pradeeban Kathiravelu, Ph.D. Assistant Professor of Computer Science, Department of Computer Science and Engineering, University of Alaska Anchorage. June 4th, 2025. </vt:lpstr>
      <vt:lpstr>Elevator Pitch… for Peer Learning Activity.</vt:lpstr>
      <vt:lpstr>A sample enterprise application</vt:lpstr>
      <vt:lpstr>A sample enterprise application</vt:lpstr>
      <vt:lpstr>A sample enterprise application</vt:lpstr>
      <vt:lpstr>A sample enterprise application</vt:lpstr>
      <vt:lpstr>A sample enterprise application</vt:lpstr>
      <vt:lpstr>A sample enterprise application</vt:lpstr>
      <vt:lpstr>A sample enterprise application</vt:lpstr>
      <vt:lpstr>A sample enterprise application</vt:lpstr>
      <vt:lpstr>A sample enterprise application</vt:lpstr>
      <vt:lpstr>A sample enterprise application</vt:lpstr>
      <vt:lpstr>A sample enterprise application</vt:lpstr>
      <vt:lpstr>A sample enterprise application</vt:lpstr>
      <vt:lpstr>A sample enterprise application</vt:lpstr>
      <vt:lpstr>Example</vt:lpstr>
      <vt:lpstr>Example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Pradeeban Kathiravelu, Ph.D. Assistant Professor of Computer Science, Department of Computer Science and Engineering, University of Alaska Anchorage. June 2nd – June 6th, 2025.  Day 1</dc:title>
  <dc:creator>Pradeeban Kathiravelu</dc:creator>
  <cp:lastModifiedBy>Pradeeban Kathiravelu</cp:lastModifiedBy>
  <cp:revision>14</cp:revision>
  <dcterms:created xsi:type="dcterms:W3CDTF">2025-06-02T23:46:53Z</dcterms:created>
  <dcterms:modified xsi:type="dcterms:W3CDTF">2025-06-05T00:40:27Z</dcterms:modified>
</cp:coreProperties>
</file>

<file path=docProps/thumbnail.jpeg>
</file>